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76" r:id="rId6"/>
    <p:sldId id="260" r:id="rId7"/>
    <p:sldId id="261" r:id="rId8"/>
    <p:sldId id="262" r:id="rId9"/>
    <p:sldId id="272" r:id="rId10"/>
    <p:sldId id="273" r:id="rId11"/>
    <p:sldId id="263" r:id="rId12"/>
    <p:sldId id="264" r:id="rId13"/>
    <p:sldId id="265" r:id="rId14"/>
    <p:sldId id="266" r:id="rId15"/>
    <p:sldId id="267" r:id="rId16"/>
    <p:sldId id="271" r:id="rId17"/>
    <p:sldId id="269" r:id="rId18"/>
    <p:sldId id="268" r:id="rId19"/>
    <p:sldId id="270" r:id="rId20"/>
    <p:sldId id="275" r:id="rId21"/>
    <p:sldId id="274" r:id="rId22"/>
    <p:sldId id="289" r:id="rId23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79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2D2EC8-7C9A-45BC-AC3A-CB6BB511688C}" type="datetimeFigureOut">
              <a:rPr lang="el-GR" smtClean="0"/>
              <a:t>17/6/2024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70D7E-7383-4513-8BBF-78B5F6E29E0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28478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BB481B-6AB0-4B4A-B705-BCD862748677}" type="slidenum">
              <a:rPr lang="el-GR" smtClean="0"/>
              <a:t>22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61569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E06FF-27A5-01C3-AF39-09FEA9DF2A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5A1936-FB7B-C5E8-E209-DEA340439C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ABDD5-D874-DAA1-30D1-3F33A7E7A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DFD3-B2C1-4111-9B2E-3D333A41C5DA}" type="datetimeFigureOut">
              <a:rPr lang="el-GR" smtClean="0"/>
              <a:t>17/6/2024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6033F-D565-B8EC-31F6-47839C096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70181-445C-B316-DB09-849296954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38230-A5FC-447D-A18E-D00504DB8A0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73964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DB79-1E62-48F8-C77F-62484ABAA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F50319-FC4A-3086-2FFB-4ADFD9C069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24C2E9-0D1A-E39F-38AC-70CF841A9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DFD3-B2C1-4111-9B2E-3D333A41C5DA}" type="datetimeFigureOut">
              <a:rPr lang="el-GR" smtClean="0"/>
              <a:t>17/6/2024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75C58-41A5-9426-315F-4F1D0059D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87341-D44F-3987-304F-6A485E7BA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38230-A5FC-447D-A18E-D00504DB8A0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25696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F2E539-1877-FA86-B560-0BA6C500FD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2E145C-F1EB-F9AC-918B-E5BA6C6C34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CA1D3-0ED2-586C-8E5B-C8E189D87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DFD3-B2C1-4111-9B2E-3D333A41C5DA}" type="datetimeFigureOut">
              <a:rPr lang="el-GR" smtClean="0"/>
              <a:t>17/6/2024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9EBE4-CA51-22C6-0A6B-20D479987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E8001-EAD9-BDFC-56F2-B8F21702D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38230-A5FC-447D-A18E-D00504DB8A0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25585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C7358-B586-7DFC-571A-F264524C5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031F6-975D-980B-32A2-BFF0EF03C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86575-7B7B-39CD-FB43-29F1194B9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DFD3-B2C1-4111-9B2E-3D333A41C5DA}" type="datetimeFigureOut">
              <a:rPr lang="el-GR" smtClean="0"/>
              <a:t>17/6/2024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4A0CA-7B6E-B9F8-36E5-6CDA7D95B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C1840-4068-1221-C7A6-02154EF86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38230-A5FC-447D-A18E-D00504DB8A0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33010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4796E-7E50-62E3-3983-43EAB3B8B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95E6E-9ABB-B979-7055-EDCCBE2C8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99A6F-6591-1DAD-9976-33B98E750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DFD3-B2C1-4111-9B2E-3D333A41C5DA}" type="datetimeFigureOut">
              <a:rPr lang="el-GR" smtClean="0"/>
              <a:t>17/6/2024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168A6-8BC0-DF45-7DA2-58C7D2DF3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D4348-B018-640F-6B04-0B3210E98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38230-A5FC-447D-A18E-D00504DB8A0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05581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C6C59-A5F2-F540-A78D-DD8FED31F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60A5E-1B1E-B7ED-D258-215898D57F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D5CAD4-26ED-AC9C-FCBF-582DB03F3D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3A1CC8-25FD-2401-7151-7849884DE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DFD3-B2C1-4111-9B2E-3D333A41C5DA}" type="datetimeFigureOut">
              <a:rPr lang="el-GR" smtClean="0"/>
              <a:t>17/6/2024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7DF1AF-1628-EF25-1930-2885B2348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23962A-798A-D92A-D065-E4ACF0335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38230-A5FC-447D-A18E-D00504DB8A0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7867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E84A2-8A0C-D188-0193-514BF1C40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D71048-9015-B3A3-08FD-66D1EF3B8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D098CC-8FA9-215F-0288-4E13F3E027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8D2D3E-6228-6BEC-41EA-66A00F0E33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647FF1-904A-B799-B75E-65D1233182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61633E-05FF-DC24-7A62-96B890B4B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DFD3-B2C1-4111-9B2E-3D333A41C5DA}" type="datetimeFigureOut">
              <a:rPr lang="el-GR" smtClean="0"/>
              <a:t>17/6/2024</a:t>
            </a:fld>
            <a:endParaRPr lang="el-G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F835EB-ED01-6844-552F-6B0C7836D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A86CCF-AF97-9175-7C9C-165666167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38230-A5FC-447D-A18E-D00504DB8A0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3380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195FD-EDAA-4EE9-57EA-16266BAEA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26282E-B9B1-A958-5339-A262D0F95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DFD3-B2C1-4111-9B2E-3D333A41C5DA}" type="datetimeFigureOut">
              <a:rPr lang="el-GR" smtClean="0"/>
              <a:t>17/6/2024</a:t>
            </a:fld>
            <a:endParaRPr lang="el-G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521AB-CB18-8E61-29AF-40BA7E017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F1A5F-B895-A575-E076-2AC5AB9F8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38230-A5FC-447D-A18E-D00504DB8A0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46030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4AA5D1-96A0-5EFB-86EE-2AFD23492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DFD3-B2C1-4111-9B2E-3D333A41C5DA}" type="datetimeFigureOut">
              <a:rPr lang="el-GR" smtClean="0"/>
              <a:t>17/6/2024</a:t>
            </a:fld>
            <a:endParaRPr lang="el-G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1A8C46-C00A-3980-5462-DC2357E66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2A1312-F4B1-DD50-55DC-BF061BDD5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38230-A5FC-447D-A18E-D00504DB8A0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38060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F2C42-2E98-7C21-CDFC-85E787E70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B93A3-2F45-9DE5-445A-8A64B33F1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98232-0537-E3B1-AD0E-38DFFED1DD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71DCC1-9765-8EF2-819F-91D78B68B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DFD3-B2C1-4111-9B2E-3D333A41C5DA}" type="datetimeFigureOut">
              <a:rPr lang="el-GR" smtClean="0"/>
              <a:t>17/6/2024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1CC020-CDBC-FA3B-5217-5D6BA55F0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4EF8AD-395B-13FD-D54A-220D418AD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38230-A5FC-447D-A18E-D00504DB8A0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48019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5C2AD-B193-4819-EAD5-930BEE3B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83556D-4982-F1F4-46D6-1A695E1CA1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C5F3B-4C6C-F4A2-39CE-405C2DC62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D9CD44-0B90-F842-1459-5B179FA19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DFD3-B2C1-4111-9B2E-3D333A41C5DA}" type="datetimeFigureOut">
              <a:rPr lang="el-GR" smtClean="0"/>
              <a:t>17/6/2024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A11506-C12A-9524-E1AF-E5D64811B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7E4528-03C7-BBFB-10CB-5695E5B98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38230-A5FC-447D-A18E-D00504DB8A0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75614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2B15C7-A33B-7C15-F75D-B81F2FC29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076485-FC2A-E41F-981F-A938CC4A85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9AD9B-7C8E-B675-34E6-D02FBAE533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76DFD3-B2C1-4111-9B2E-3D333A41C5DA}" type="datetimeFigureOut">
              <a:rPr lang="el-GR" smtClean="0"/>
              <a:t>17/6/2024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5FE64-9C66-5AB7-7353-EDD54C8E95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AE73F0-D399-805A-0A5C-925C414B90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C38230-A5FC-447D-A18E-D00504DB8A0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16592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BF54DB-7172-7C27-66DA-443F266D1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93" y="262186"/>
            <a:ext cx="4506186" cy="14407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EA1CD4-7942-B805-1B20-1494E0A709CD}"/>
              </a:ext>
            </a:extLst>
          </p:cNvPr>
          <p:cNvSpPr txBox="1"/>
          <p:nvPr/>
        </p:nvSpPr>
        <p:spPr>
          <a:xfrm>
            <a:off x="5036939" y="262186"/>
            <a:ext cx="6766168" cy="1452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effectLst/>
                <a:latin typeface="+mj-lt"/>
                <a:ea typeface="Calibri" panose="020F0502020204030204" pitchFamily="34" charset="0"/>
              </a:rPr>
              <a:t>Athens University of Economy and Business</a:t>
            </a:r>
            <a:endParaRPr lang="el-GR" dirty="0">
              <a:effectLst/>
              <a:latin typeface="+mj-lt"/>
              <a:ea typeface="Calibri" panose="020F0502020204030204" pitchFamily="34" charset="0"/>
            </a:endParaRPr>
          </a:p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effectLst/>
                <a:latin typeface="+mj-lt"/>
                <a:ea typeface="Calibri" panose="020F0502020204030204" pitchFamily="34" charset="0"/>
              </a:rPr>
              <a:t>School of Information Sciences &amp; Technology: Department of Informatics</a:t>
            </a:r>
            <a:endParaRPr lang="el-GR" dirty="0">
              <a:effectLst/>
              <a:latin typeface="+mj-lt"/>
              <a:ea typeface="Calibri" panose="020F0502020204030204" pitchFamily="34" charset="0"/>
            </a:endParaRPr>
          </a:p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effectLst/>
                <a:latin typeface="+mj-lt"/>
                <a:ea typeface="Calibri" panose="020F0502020204030204" pitchFamily="34" charset="0"/>
              </a:rPr>
              <a:t>Master of Science in “Data Science”</a:t>
            </a:r>
            <a:endParaRPr lang="el-GR" dirty="0">
              <a:effectLst/>
              <a:latin typeface="+mj-lt"/>
              <a:ea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930C3E-14A9-4704-7C5B-620E272662DB}"/>
              </a:ext>
            </a:extLst>
          </p:cNvPr>
          <p:cNvSpPr txBox="1"/>
          <p:nvPr/>
        </p:nvSpPr>
        <p:spPr>
          <a:xfrm>
            <a:off x="2566219" y="2683548"/>
            <a:ext cx="7059561" cy="1506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ffectLst/>
                <a:latin typeface="+mj-lt"/>
                <a:ea typeface="Calibri" panose="020F0502020204030204" pitchFamily="34" charset="0"/>
              </a:rPr>
              <a:t>Data Visualization and Communication</a:t>
            </a:r>
          </a:p>
          <a:p>
            <a:pPr algn="ctr"/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>
                <a:effectLst/>
                <a:latin typeface="+mj-lt"/>
                <a:ea typeface="Calibri" panose="020F0502020204030204" pitchFamily="34" charset="0"/>
              </a:rPr>
              <a:t>“FINAL PROJECT – TEAM 2”</a:t>
            </a:r>
            <a:endParaRPr lang="el-GR" sz="2400" dirty="0">
              <a:effectLst/>
              <a:latin typeface="+mj-lt"/>
              <a:ea typeface="Calibri" panose="020F0502020204030204" pitchFamily="34" charset="0"/>
            </a:endParaRPr>
          </a:p>
          <a:p>
            <a:endParaRPr lang="el-G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53DDC4-BFE3-88D5-419E-D2047F62BFE9}"/>
              </a:ext>
            </a:extLst>
          </p:cNvPr>
          <p:cNvSpPr txBox="1"/>
          <p:nvPr/>
        </p:nvSpPr>
        <p:spPr>
          <a:xfrm>
            <a:off x="609601" y="4329256"/>
            <a:ext cx="4994786" cy="2108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u="sng" dirty="0">
                <a:effectLst/>
                <a:latin typeface="+mj-lt"/>
                <a:ea typeface="Calibri" panose="020F0502020204030204" pitchFamily="34" charset="0"/>
              </a:rPr>
              <a:t>Students:</a:t>
            </a:r>
            <a:r>
              <a:rPr lang="en-US" sz="2000" b="1" dirty="0">
                <a:effectLst/>
                <a:latin typeface="+mj-lt"/>
                <a:ea typeface="Calibri" panose="020F0502020204030204" pitchFamily="34" charset="0"/>
              </a:rPr>
              <a:t>  </a:t>
            </a:r>
          </a:p>
          <a:p>
            <a:pPr marR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+mj-lt"/>
                <a:ea typeface="Calibri" panose="020F0502020204030204" pitchFamily="34" charset="0"/>
              </a:rPr>
              <a:t>Maria Grammatikopoulou 		</a:t>
            </a:r>
          </a:p>
          <a:p>
            <a:pPr marR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+mj-lt"/>
                <a:ea typeface="Calibri" panose="020F0502020204030204" pitchFamily="34" charset="0"/>
              </a:rPr>
              <a:t>Vasileios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</a:rPr>
              <a:t>Dimopoulos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</a:rPr>
              <a:t> </a:t>
            </a:r>
          </a:p>
          <a:p>
            <a:pPr marR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 err="1">
                <a:effectLst/>
                <a:latin typeface="+mj-lt"/>
                <a:ea typeface="Calibri" panose="020F0502020204030204" pitchFamily="34" charset="0"/>
              </a:rPr>
              <a:t>Rafail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</a:rPr>
              <a:t> Mpalis </a:t>
            </a:r>
          </a:p>
          <a:p>
            <a:pPr marR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+mj-lt"/>
                <a:ea typeface="Calibri" panose="020F0502020204030204" pitchFamily="34" charset="0"/>
              </a:rPr>
              <a:t>Dimitrios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</a:rPr>
              <a:t>Tsirmpas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</a:rPr>
              <a:t> </a:t>
            </a:r>
            <a:endParaRPr lang="el-GR" sz="2000" dirty="0">
              <a:effectLst/>
              <a:latin typeface="+mj-lt"/>
              <a:ea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837294-8813-F43C-F086-3683AC6B1B80}"/>
              </a:ext>
            </a:extLst>
          </p:cNvPr>
          <p:cNvSpPr txBox="1"/>
          <p:nvPr/>
        </p:nvSpPr>
        <p:spPr>
          <a:xfrm>
            <a:off x="7594901" y="4755013"/>
            <a:ext cx="4783913" cy="1683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u="sng" dirty="0">
                <a:effectLst/>
                <a:latin typeface="+mj-lt"/>
                <a:ea typeface="Calibri" panose="020F0502020204030204" pitchFamily="34" charset="0"/>
              </a:rPr>
              <a:t>Professors: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</a:rPr>
              <a:t> </a:t>
            </a:r>
          </a:p>
          <a:p>
            <a:pPr marL="0" marR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+mj-lt"/>
                <a:ea typeface="Calibri" panose="020F0502020204030204" pitchFamily="34" charset="0"/>
              </a:rPr>
              <a:t>Prof. Dimitris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</a:rPr>
              <a:t>Karlis</a:t>
            </a:r>
            <a:endParaRPr lang="el-GR" sz="2000" dirty="0">
              <a:effectLst/>
              <a:latin typeface="+mj-lt"/>
              <a:ea typeface="Calibri" panose="020F0502020204030204" pitchFamily="34" charset="0"/>
            </a:endParaRPr>
          </a:p>
          <a:p>
            <a:pPr marL="0" marR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+mj-lt"/>
                <a:ea typeface="Calibri" panose="020F0502020204030204" pitchFamily="34" charset="0"/>
              </a:rPr>
              <a:t> Ass. Prof. Nikos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</a:rPr>
              <a:t>Platis</a:t>
            </a:r>
            <a:endParaRPr lang="el-GR" sz="2000" dirty="0">
              <a:effectLst/>
              <a:latin typeface="+mj-lt"/>
              <a:ea typeface="Calibri" panose="020F0502020204030204" pitchFamily="34" charset="0"/>
            </a:endParaRPr>
          </a:p>
          <a:p>
            <a:pPr marL="0" marR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+mj-lt"/>
                <a:ea typeface="Calibri" panose="020F0502020204030204" pitchFamily="34" charset="0"/>
              </a:rPr>
              <a:t>Ass. Prof. Konstantinos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</a:rPr>
              <a:t>Bourazas</a:t>
            </a:r>
            <a:endParaRPr lang="el-GR" sz="2000" dirty="0">
              <a:effectLst/>
              <a:latin typeface="+mj-lt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15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E4C759-48F2-044A-F027-60BCE0F8EC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3" b="-1"/>
          <a:stretch/>
        </p:blipFill>
        <p:spPr>
          <a:xfrm>
            <a:off x="1198975" y="632315"/>
            <a:ext cx="10333496" cy="62256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8AE259-4D21-493A-C72D-02F58528A7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09"/>
          <a:stretch/>
        </p:blipFill>
        <p:spPr>
          <a:xfrm>
            <a:off x="1198975" y="632315"/>
            <a:ext cx="10333496" cy="62256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0405EB-6F1D-E93A-A90B-2A8C52857756}"/>
              </a:ext>
            </a:extLst>
          </p:cNvPr>
          <p:cNvSpPr txBox="1"/>
          <p:nvPr/>
        </p:nvSpPr>
        <p:spPr>
          <a:xfrm>
            <a:off x="1" y="109094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Interactive Visualizations – Stations</a:t>
            </a:r>
            <a:endParaRPr lang="el-GR" sz="2800" b="1" dirty="0"/>
          </a:p>
        </p:txBody>
      </p:sp>
    </p:spTree>
    <p:extLst>
      <p:ext uri="{BB962C8B-B14F-4D97-AF65-F5344CB8AC3E}">
        <p14:creationId xmlns:p14="http://schemas.microsoft.com/office/powerpoint/2010/main" val="84521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9">
            <a:extLst>
              <a:ext uri="{FF2B5EF4-FFF2-40B4-BE49-F238E27FC236}">
                <a16:creationId xmlns:a16="http://schemas.microsoft.com/office/drawing/2014/main" id="{C95FDC78-79D4-EC24-BBBF-F33279A84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3286" y="585019"/>
            <a:ext cx="10579509" cy="62729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43145B-2908-76F1-7084-B62161F70516}"/>
              </a:ext>
            </a:extLst>
          </p:cNvPr>
          <p:cNvSpPr txBox="1"/>
          <p:nvPr/>
        </p:nvSpPr>
        <p:spPr>
          <a:xfrm>
            <a:off x="0" y="12675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Ride Duration</a:t>
            </a:r>
            <a:endParaRPr lang="el-GR" sz="2800" b="1" dirty="0"/>
          </a:p>
        </p:txBody>
      </p:sp>
    </p:spTree>
    <p:extLst>
      <p:ext uri="{BB962C8B-B14F-4D97-AF65-F5344CB8AC3E}">
        <p14:creationId xmlns:p14="http://schemas.microsoft.com/office/powerpoint/2010/main" val="395529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1BE2E8-30E4-5885-AB32-95BA2996F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77" y="840659"/>
            <a:ext cx="11169445" cy="60173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7C8B64-9518-BE1F-32F8-C93803B323B8}"/>
              </a:ext>
            </a:extLst>
          </p:cNvPr>
          <p:cNvSpPr txBox="1"/>
          <p:nvPr/>
        </p:nvSpPr>
        <p:spPr>
          <a:xfrm>
            <a:off x="0" y="12675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Ride Duration</a:t>
            </a:r>
            <a:endParaRPr lang="el-GR" sz="2800" b="1" dirty="0"/>
          </a:p>
        </p:txBody>
      </p:sp>
    </p:spTree>
    <p:extLst>
      <p:ext uri="{BB962C8B-B14F-4D97-AF65-F5344CB8AC3E}">
        <p14:creationId xmlns:p14="http://schemas.microsoft.com/office/powerpoint/2010/main" val="1945713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5">
            <a:extLst>
              <a:ext uri="{FF2B5EF4-FFF2-40B4-BE49-F238E27FC236}">
                <a16:creationId xmlns:a16="http://schemas.microsoft.com/office/drawing/2014/main" id="{735CDF8B-93FE-33AB-94D0-2C2ADD724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0271" y="860323"/>
            <a:ext cx="11051458" cy="59976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36ECEE-FA11-A250-812A-D3E36A825723}"/>
              </a:ext>
            </a:extLst>
          </p:cNvPr>
          <p:cNvSpPr txBox="1"/>
          <p:nvPr/>
        </p:nvSpPr>
        <p:spPr>
          <a:xfrm>
            <a:off x="0" y="12675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Ride Duration</a:t>
            </a:r>
            <a:endParaRPr lang="el-GR" sz="2800" b="1" dirty="0"/>
          </a:p>
        </p:txBody>
      </p:sp>
    </p:spTree>
    <p:extLst>
      <p:ext uri="{BB962C8B-B14F-4D97-AF65-F5344CB8AC3E}">
        <p14:creationId xmlns:p14="http://schemas.microsoft.com/office/powerpoint/2010/main" val="2676287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D46EA6-5880-EA2E-5EFB-BD21DB38D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12" y="860323"/>
            <a:ext cx="11208775" cy="59976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77D4C0-6210-39A2-B2E2-DB4B25D85B6F}"/>
              </a:ext>
            </a:extLst>
          </p:cNvPr>
          <p:cNvSpPr txBox="1"/>
          <p:nvPr/>
        </p:nvSpPr>
        <p:spPr>
          <a:xfrm>
            <a:off x="0" y="12675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Ride Duration</a:t>
            </a:r>
            <a:endParaRPr lang="el-GR" sz="2800" b="1" dirty="0"/>
          </a:p>
        </p:txBody>
      </p:sp>
    </p:spTree>
    <p:extLst>
      <p:ext uri="{BB962C8B-B14F-4D97-AF65-F5344CB8AC3E}">
        <p14:creationId xmlns:p14="http://schemas.microsoft.com/office/powerpoint/2010/main" val="1533182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624C36-59A8-AEFB-50E4-16EE453BE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38" y="663678"/>
            <a:ext cx="11071123" cy="61943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0A6A3E-A1EA-2EBF-AFB2-A40D12D0BD8C}"/>
              </a:ext>
            </a:extLst>
          </p:cNvPr>
          <p:cNvSpPr txBox="1"/>
          <p:nvPr/>
        </p:nvSpPr>
        <p:spPr>
          <a:xfrm>
            <a:off x="0" y="12675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Ride Duration</a:t>
            </a:r>
            <a:endParaRPr lang="el-GR" sz="2800" b="1" dirty="0"/>
          </a:p>
        </p:txBody>
      </p:sp>
    </p:spTree>
    <p:extLst>
      <p:ext uri="{BB962C8B-B14F-4D97-AF65-F5344CB8AC3E}">
        <p14:creationId xmlns:p14="http://schemas.microsoft.com/office/powerpoint/2010/main" val="3430840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3149B1-7CAB-26F1-7634-78E65F04C3A8}"/>
              </a:ext>
            </a:extLst>
          </p:cNvPr>
          <p:cNvSpPr txBox="1"/>
          <p:nvPr/>
        </p:nvSpPr>
        <p:spPr>
          <a:xfrm>
            <a:off x="1" y="109094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Interactive Visualizations -  Ride Duration</a:t>
            </a:r>
            <a:endParaRPr lang="el-GR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C28521-C11B-A22E-0A37-040375D53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40" y="1067777"/>
            <a:ext cx="10441707" cy="57902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AF1CA6-8CD4-AEBF-7491-23D7A003C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39" y="1067777"/>
            <a:ext cx="10441707" cy="57836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76B944-9F9E-853B-9E41-991B97C8D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678" y="2461923"/>
            <a:ext cx="2702644" cy="193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83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8BF7AD-776C-5853-0E81-D9C6D2443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29" y="801330"/>
            <a:ext cx="10894142" cy="60566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558416-7DD7-3420-0027-B59944889D61}"/>
              </a:ext>
            </a:extLst>
          </p:cNvPr>
          <p:cNvSpPr txBox="1"/>
          <p:nvPr/>
        </p:nvSpPr>
        <p:spPr>
          <a:xfrm>
            <a:off x="0" y="12675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Income Analysis</a:t>
            </a:r>
            <a:endParaRPr lang="el-GR" sz="2800" b="1" dirty="0"/>
          </a:p>
        </p:txBody>
      </p:sp>
    </p:spTree>
    <p:extLst>
      <p:ext uri="{BB962C8B-B14F-4D97-AF65-F5344CB8AC3E}">
        <p14:creationId xmlns:p14="http://schemas.microsoft.com/office/powerpoint/2010/main" val="3165922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7A7F34-418B-DBCA-5C08-90C52EA65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87" y="860323"/>
            <a:ext cx="11041625" cy="59976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3404D3-3433-401E-9C6B-16E2FA42BE80}"/>
              </a:ext>
            </a:extLst>
          </p:cNvPr>
          <p:cNvSpPr txBox="1"/>
          <p:nvPr/>
        </p:nvSpPr>
        <p:spPr>
          <a:xfrm>
            <a:off x="0" y="12675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Income Analysis</a:t>
            </a:r>
            <a:endParaRPr lang="el-GR" sz="2800" b="1" dirty="0"/>
          </a:p>
        </p:txBody>
      </p:sp>
    </p:spTree>
    <p:extLst>
      <p:ext uri="{BB962C8B-B14F-4D97-AF65-F5344CB8AC3E}">
        <p14:creationId xmlns:p14="http://schemas.microsoft.com/office/powerpoint/2010/main" val="3657264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8F11FA-D841-F7BD-3754-17FB409C4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94" y="948813"/>
            <a:ext cx="10550012" cy="59091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216047-682F-FE00-53F6-5E262C3E06A6}"/>
              </a:ext>
            </a:extLst>
          </p:cNvPr>
          <p:cNvSpPr txBox="1"/>
          <p:nvPr/>
        </p:nvSpPr>
        <p:spPr>
          <a:xfrm>
            <a:off x="0" y="12675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Income Analysis</a:t>
            </a:r>
            <a:endParaRPr lang="el-GR" sz="2800" b="1" dirty="0"/>
          </a:p>
        </p:txBody>
      </p:sp>
    </p:spTree>
    <p:extLst>
      <p:ext uri="{BB962C8B-B14F-4D97-AF65-F5344CB8AC3E}">
        <p14:creationId xmlns:p14="http://schemas.microsoft.com/office/powerpoint/2010/main" val="3849555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E1BB3F-FD9C-7008-8F73-B3DDDF4ECDA6}"/>
              </a:ext>
            </a:extLst>
          </p:cNvPr>
          <p:cNvSpPr txBox="1"/>
          <p:nvPr/>
        </p:nvSpPr>
        <p:spPr>
          <a:xfrm>
            <a:off x="0" y="275304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Introduction</a:t>
            </a:r>
            <a:endParaRPr lang="el-GR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361BDE-5470-F220-0971-87E5A826865A}"/>
              </a:ext>
            </a:extLst>
          </p:cNvPr>
          <p:cNvSpPr txBox="1"/>
          <p:nvPr/>
        </p:nvSpPr>
        <p:spPr>
          <a:xfrm>
            <a:off x="639096" y="1219200"/>
            <a:ext cx="1091380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This project analyzes a dataset of bike-sharing rides in </a:t>
            </a:r>
            <a:r>
              <a:rPr lang="en-US" sz="2400" b="1" dirty="0"/>
              <a:t>Washington Capital Bikeshare </a:t>
            </a:r>
            <a:r>
              <a:rPr lang="en-US" sz="2400" dirty="0"/>
              <a:t>to uncover patterns and insights about usage trends.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The dataset includes detailed information about individual rides from May, June, July and August of  2020  2021, 2022, and 2023.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By exploring this dataset, we aim to understand user behavior and gain insights that can help improve service planning, enhance user experience and optimize resource allocation.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l-GR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233A72-201B-6BC0-988B-437D5CD04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904" y="4539550"/>
            <a:ext cx="2667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12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9C8DD5-6045-FAD7-3F54-1C6DAC77C117}"/>
              </a:ext>
            </a:extLst>
          </p:cNvPr>
          <p:cNvSpPr txBox="1"/>
          <p:nvPr/>
        </p:nvSpPr>
        <p:spPr>
          <a:xfrm>
            <a:off x="0" y="208094"/>
            <a:ext cx="12173778" cy="531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dirty="0">
                <a:effectLst/>
                <a:ea typeface="Calibri" panose="020F0502020204030204" pitchFamily="34" charset="0"/>
              </a:rPr>
              <a:t>Conclusion</a:t>
            </a:r>
            <a:endParaRPr lang="el-GR" sz="2800" dirty="0">
              <a:effectLst/>
              <a:ea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2E43FC-CD89-DA1E-4E47-DC9E25799C0D}"/>
              </a:ext>
            </a:extLst>
          </p:cNvPr>
          <p:cNvSpPr txBox="1"/>
          <p:nvPr/>
        </p:nvSpPr>
        <p:spPr>
          <a:xfrm>
            <a:off x="0" y="994986"/>
            <a:ext cx="1217377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l-GR" altLang="el-GR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Consistent</a:t>
            </a:r>
            <a:r>
              <a:rPr kumimoji="0" lang="el-GR" altLang="el-G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Popular Stations</a:t>
            </a:r>
            <a:endParaRPr lang="en-US" altLang="el-GR" sz="2000" dirty="0">
              <a:latin typeface="Aptos" panose="020B00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l-G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There are specific stations that </a:t>
            </a:r>
            <a:r>
              <a:rPr kumimoji="0" lang="el-GR" altLang="el-G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are</a:t>
            </a:r>
            <a:r>
              <a:rPr kumimoji="0" lang="el-GR" altLang="el-G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</a:t>
            </a:r>
            <a:r>
              <a:rPr kumimoji="0" lang="el-GR" altLang="el-G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top</a:t>
            </a:r>
            <a:r>
              <a:rPr kumimoji="0" lang="el-GR" altLang="el-G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</a:t>
            </a:r>
            <a:r>
              <a:rPr kumimoji="0" lang="el-GR" altLang="el-G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locations</a:t>
            </a:r>
            <a:r>
              <a:rPr kumimoji="0" lang="el-GR" altLang="el-G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for </a:t>
            </a:r>
            <a:r>
              <a:rPr kumimoji="0" lang="el-GR" altLang="el-G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starting</a:t>
            </a:r>
            <a:r>
              <a:rPr kumimoji="0" lang="el-GR" altLang="el-G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and </a:t>
            </a:r>
            <a:r>
              <a:rPr kumimoji="0" lang="el-GR" altLang="el-G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ending</a:t>
            </a:r>
            <a:r>
              <a:rPr kumimoji="0" lang="el-GR" altLang="el-G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</a:t>
            </a:r>
            <a:r>
              <a:rPr kumimoji="0" lang="el-GR" altLang="el-G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rides</a:t>
            </a:r>
            <a:r>
              <a:rPr kumimoji="0" lang="el-GR" altLang="el-G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, </a:t>
            </a:r>
            <a:r>
              <a:rPr kumimoji="0" lang="el-GR" altLang="el-G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highlighting</a:t>
            </a:r>
            <a:r>
              <a:rPr kumimoji="0" lang="el-GR" altLang="el-G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</a:t>
            </a:r>
            <a:r>
              <a:rPr kumimoji="0" lang="el-GR" altLang="el-G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their</a:t>
            </a:r>
            <a:r>
              <a:rPr kumimoji="0" lang="el-GR" altLang="el-G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</a:t>
            </a:r>
            <a:r>
              <a:rPr kumimoji="0" lang="el-GR" altLang="el-G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importance</a:t>
            </a:r>
            <a:r>
              <a:rPr kumimoji="0" lang="el-GR" altLang="el-G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</a:t>
            </a:r>
            <a:r>
              <a:rPr kumimoji="0" lang="el-GR" altLang="el-G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to</a:t>
            </a:r>
            <a:r>
              <a:rPr kumimoji="0" lang="el-GR" altLang="el-G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</a:t>
            </a:r>
            <a:r>
              <a:rPr kumimoji="0" lang="el-GR" altLang="el-G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users</a:t>
            </a:r>
            <a:r>
              <a:rPr kumimoji="0" lang="en-US" altLang="el-G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.</a:t>
            </a:r>
            <a:endParaRPr lang="en-US" dirty="0">
              <a:latin typeface="Aptos" panose="020B00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l-GR" altLang="el-G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" panose="020B00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l-GR" sz="2000" b="1" dirty="0">
                <a:latin typeface="Aptos" panose="020B0004020202020204" pitchFamily="34" charset="0"/>
              </a:rPr>
              <a:t>Monthly</a:t>
            </a:r>
            <a:r>
              <a:rPr kumimoji="0" lang="el-GR" altLang="el-G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</a:t>
            </a:r>
            <a:r>
              <a:rPr kumimoji="0" lang="el-GR" altLang="el-GR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Shifts</a:t>
            </a:r>
            <a:endParaRPr kumimoji="0" lang="el-GR" altLang="el-G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" panose="020B00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dirty="0">
                <a:latin typeface="Aptos" panose="020B0004020202020204" pitchFamily="34" charset="0"/>
              </a:rPr>
              <a:t>Station usage varies over time due to changes in user preferences, urban development, or accessibility.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l-GR" altLang="el-G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" panose="020B00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l-GR" altLang="el-GR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Short</a:t>
            </a:r>
            <a:r>
              <a:rPr kumimoji="0" lang="el-GR" altLang="el-G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</a:t>
            </a:r>
            <a:r>
              <a:rPr kumimoji="0" lang="el-GR" altLang="el-GR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Trip</a:t>
            </a:r>
            <a:r>
              <a:rPr kumimoji="0" lang="el-GR" altLang="el-G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</a:t>
            </a:r>
            <a:r>
              <a:rPr kumimoji="0" lang="el-GR" altLang="el-GR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Preference</a:t>
            </a:r>
            <a:endParaRPr kumimoji="0" lang="el-GR" altLang="el-G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" panose="020B00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l-G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Most rides are between 5-20 minutes, indicating a preference for quick, convenient trips.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l-GR" altLang="el-G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" panose="020B00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l-GR" altLang="el-GR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Stable</a:t>
            </a:r>
            <a:r>
              <a:rPr kumimoji="0" lang="el-GR" altLang="el-G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</a:t>
            </a:r>
            <a:r>
              <a:rPr kumimoji="0" lang="el-GR" altLang="el-GR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Docked</a:t>
            </a:r>
            <a:r>
              <a:rPr kumimoji="0" lang="el-GR" altLang="el-G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</a:t>
            </a:r>
            <a:r>
              <a:rPr kumimoji="0" lang="el-GR" altLang="el-GR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Bike</a:t>
            </a:r>
            <a:r>
              <a:rPr kumimoji="0" lang="el-GR" altLang="el-G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</a:t>
            </a:r>
            <a:r>
              <a:rPr kumimoji="0" lang="el-GR" altLang="el-GR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Usage</a:t>
            </a:r>
            <a:endParaRPr kumimoji="0" lang="el-GR" altLang="el-G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" panose="020B00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dirty="0">
                <a:latin typeface="Aptos" panose="020B0004020202020204" pitchFamily="34" charset="0"/>
              </a:rPr>
              <a:t>Docked bike durations remain stable, while classic and electric bike durations have decreased over time.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dirty="0">
              <a:latin typeface="Aptos" panose="020B00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l-GR" altLang="el-GR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Peak</a:t>
            </a:r>
            <a:r>
              <a:rPr kumimoji="0" lang="el-GR" altLang="el-G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</a:t>
            </a:r>
            <a:r>
              <a:rPr kumimoji="0" lang="el-GR" altLang="el-GR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Usage</a:t>
            </a:r>
            <a:r>
              <a:rPr kumimoji="0" lang="el-GR" altLang="el-G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</a:t>
            </a:r>
            <a:r>
              <a:rPr kumimoji="0" lang="el-GR" altLang="el-GR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Hours</a:t>
            </a:r>
            <a:endParaRPr kumimoji="0" lang="el-GR" altLang="el-G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" panose="020B00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l-GR" altLang="el-G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Ride</a:t>
            </a:r>
            <a:r>
              <a:rPr kumimoji="0" lang="el-GR" altLang="el-G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</a:t>
            </a:r>
            <a:r>
              <a:rPr kumimoji="0" lang="el-GR" altLang="el-G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durations</a:t>
            </a:r>
            <a:r>
              <a:rPr kumimoji="0" lang="el-GR" altLang="el-G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</a:t>
            </a:r>
            <a:r>
              <a:rPr kumimoji="0" lang="el-GR" altLang="el-G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are</a:t>
            </a:r>
            <a:r>
              <a:rPr kumimoji="0" lang="el-GR" altLang="el-G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</a:t>
            </a:r>
            <a:r>
              <a:rPr kumimoji="0" lang="el-GR" altLang="el-G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highest</a:t>
            </a:r>
            <a:r>
              <a:rPr kumimoji="0" lang="el-GR" altLang="el-G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</a:t>
            </a:r>
            <a:r>
              <a:rPr kumimoji="0" lang="el-GR" altLang="el-G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between</a:t>
            </a:r>
            <a:r>
              <a:rPr kumimoji="0" lang="el-GR" altLang="el-G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11 AM and 5 PM, </a:t>
            </a:r>
            <a:r>
              <a:rPr kumimoji="0" lang="el-GR" altLang="el-G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suggesting</a:t>
            </a:r>
            <a:r>
              <a:rPr kumimoji="0" lang="el-GR" altLang="el-G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</a:t>
            </a:r>
            <a:r>
              <a:rPr kumimoji="0" lang="el-GR" altLang="el-G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increased</a:t>
            </a:r>
            <a:r>
              <a:rPr kumimoji="0" lang="el-GR" altLang="el-G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</a:t>
            </a:r>
            <a:r>
              <a:rPr kumimoji="0" lang="el-GR" altLang="el-G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demand</a:t>
            </a:r>
            <a:r>
              <a:rPr kumimoji="0" lang="el-GR" altLang="el-G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</a:t>
            </a:r>
            <a:r>
              <a:rPr kumimoji="0" lang="el-GR" altLang="el-G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during</a:t>
            </a:r>
            <a:r>
              <a:rPr kumimoji="0" lang="el-GR" altLang="el-G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</a:t>
            </a:r>
            <a:r>
              <a:rPr kumimoji="0" lang="el-GR" altLang="el-G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these</a:t>
            </a:r>
            <a:r>
              <a:rPr kumimoji="0" lang="el-GR" altLang="el-G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</a:t>
            </a:r>
            <a:r>
              <a:rPr kumimoji="0" lang="el-GR" altLang="el-G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hours</a:t>
            </a:r>
            <a:r>
              <a:rPr kumimoji="0" lang="el-GR" altLang="el-G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31750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22E43FC-CD89-DA1E-4E47-DC9E25799C0D}"/>
              </a:ext>
            </a:extLst>
          </p:cNvPr>
          <p:cNvSpPr txBox="1"/>
          <p:nvPr/>
        </p:nvSpPr>
        <p:spPr>
          <a:xfrm>
            <a:off x="0" y="912594"/>
            <a:ext cx="12062791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Member vs. Casual Rides</a:t>
            </a:r>
          </a:p>
          <a:p>
            <a:r>
              <a:rPr lang="en-US" dirty="0"/>
              <a:t>Members take shorter rides, while casual users have longer and more varied durations.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Decreasing Trend</a:t>
            </a:r>
          </a:p>
          <a:p>
            <a:r>
              <a:rPr lang="en-US" dirty="0"/>
              <a:t>Average ride durations have decreased over time, with significant drops year-on-year and seasonally from May to August.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Growing Importance of Electric Bikes</a:t>
            </a:r>
          </a:p>
          <a:p>
            <a:r>
              <a:rPr lang="en-US" dirty="0"/>
              <a:t>Electric bike revenue increases each summer, showing their growing popularity and profitability.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Membership Revenue Significance</a:t>
            </a:r>
          </a:p>
          <a:p>
            <a:r>
              <a:rPr lang="en-US" dirty="0"/>
              <a:t>Revenue from members is crucial, especially in summer, emphasizing the importance of promoting membership plans.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Impact of Bike Availability on Revenue</a:t>
            </a:r>
          </a:p>
          <a:p>
            <a:r>
              <a:rPr lang="en-US" dirty="0"/>
              <a:t>More bikes at stations correlate with higher average revenue, though e-bike availability does not significantly affect station profitability. ​</a:t>
            </a:r>
            <a:endParaRPr kumimoji="0" lang="en-US" altLang="el-G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B095F4-A361-07F5-04BA-2B3111A5E6AB}"/>
              </a:ext>
            </a:extLst>
          </p:cNvPr>
          <p:cNvSpPr txBox="1"/>
          <p:nvPr/>
        </p:nvSpPr>
        <p:spPr>
          <a:xfrm>
            <a:off x="0" y="208094"/>
            <a:ext cx="12173778" cy="531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dirty="0">
                <a:effectLst/>
                <a:ea typeface="Calibri" panose="020F0502020204030204" pitchFamily="34" charset="0"/>
              </a:rPr>
              <a:t>Conclusion</a:t>
            </a:r>
            <a:endParaRPr lang="el-GR" sz="2800" dirty="0">
              <a:effectLst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503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26884BF0-5C46-4FC1-843E-D69DBFFDA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l-GR"/>
          </a:p>
        </p:txBody>
      </p:sp>
      <p:pic>
        <p:nvPicPr>
          <p:cNvPr id="1025" name="Εικόνα 1">
            <a:extLst>
              <a:ext uri="{FF2B5EF4-FFF2-40B4-BE49-F238E27FC236}">
                <a16:creationId xmlns:a16="http://schemas.microsoft.com/office/drawing/2014/main" id="{6C827A30-AE49-42DC-A461-1C0A32AD6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131"/>
            <a:ext cx="2620652" cy="79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Question Mark Wallpapers - Top Free Question Mark Backgrounds -  WallpaperAccess">
            <a:extLst>
              <a:ext uri="{FF2B5EF4-FFF2-40B4-BE49-F238E27FC236}">
                <a16:creationId xmlns:a16="http://schemas.microsoft.com/office/drawing/2014/main" id="{0B0EF1EF-F231-4526-A939-3264DEC92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Ορθογώνιο 12">
            <a:extLst>
              <a:ext uri="{FF2B5EF4-FFF2-40B4-BE49-F238E27FC236}">
                <a16:creationId xmlns:a16="http://schemas.microsoft.com/office/drawing/2014/main" id="{A48763F2-A9FF-480B-8C93-CA4AEC022DE4}"/>
              </a:ext>
            </a:extLst>
          </p:cNvPr>
          <p:cNvSpPr/>
          <p:nvPr/>
        </p:nvSpPr>
        <p:spPr>
          <a:xfrm>
            <a:off x="3950480" y="2641936"/>
            <a:ext cx="4291047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QUESTIONS</a:t>
            </a:r>
            <a:endParaRPr lang="el-GR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733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E23E2C-F6A6-5569-0B93-37FE6E9DC74F}"/>
              </a:ext>
            </a:extLst>
          </p:cNvPr>
          <p:cNvSpPr txBox="1"/>
          <p:nvPr/>
        </p:nvSpPr>
        <p:spPr>
          <a:xfrm>
            <a:off x="0" y="25219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Focus Areas</a:t>
            </a:r>
            <a:endParaRPr lang="el-GR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AE031C-9D1F-681F-4D94-772E17810E30}"/>
              </a:ext>
            </a:extLst>
          </p:cNvPr>
          <p:cNvSpPr txBox="1"/>
          <p:nvPr/>
        </p:nvSpPr>
        <p:spPr>
          <a:xfrm>
            <a:off x="1120877" y="1022556"/>
            <a:ext cx="85835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focus on: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Identifying the most frequently used start and end stations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Analyzing the duration of rides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Examining the income generated by the bike-sharing service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1AD003-D823-7D0B-44A2-4D66E39014F4}"/>
              </a:ext>
            </a:extLst>
          </p:cNvPr>
          <p:cNvSpPr txBox="1"/>
          <p:nvPr/>
        </p:nvSpPr>
        <p:spPr>
          <a:xfrm>
            <a:off x="1120877" y="3342967"/>
            <a:ext cx="9478297" cy="2599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ea typeface="Calibri" panose="020F0502020204030204" pitchFamily="34" charset="0"/>
              </a:rPr>
              <a:t>To achieve our objectives, we implemented several </a:t>
            </a:r>
            <a:r>
              <a:rPr lang="en-US" sz="2400" b="1" dirty="0">
                <a:effectLst/>
                <a:ea typeface="Calibri" panose="020F0502020204030204" pitchFamily="34" charset="0"/>
              </a:rPr>
              <a:t>visualizations</a:t>
            </a:r>
            <a:r>
              <a:rPr lang="en-US" sz="2000" dirty="0">
                <a:effectLst/>
                <a:ea typeface="Calibri" panose="020F0502020204030204" pitchFamily="34" charset="0"/>
              </a:rPr>
              <a:t>:</a:t>
            </a:r>
          </a:p>
          <a:p>
            <a:pPr marL="0" marR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endParaRPr lang="en-US" sz="2000" b="1" i="1" dirty="0">
              <a:effectLst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0" algn="l"/>
              </a:tabLst>
            </a:pPr>
            <a:r>
              <a:rPr lang="en-US" sz="2000" b="1" i="1" dirty="0">
                <a:effectLst/>
                <a:ea typeface="Calibri" panose="020F0502020204030204" pitchFamily="34" charset="0"/>
              </a:rPr>
              <a:t>Most Frequent Start and End Stations Visualizations</a:t>
            </a:r>
            <a:endParaRPr lang="el-GR" sz="2000" b="1" i="1" dirty="0">
              <a:effectLst/>
              <a:ea typeface="Calibri" panose="020F0502020204030204" pitchFamily="34" charset="0"/>
            </a:endParaRPr>
          </a:p>
          <a:p>
            <a:pPr marL="342900" marR="0" indent="-34290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000" b="1" i="1" dirty="0">
                <a:effectLst/>
                <a:ea typeface="Calibri" panose="020F0502020204030204" pitchFamily="34" charset="0"/>
              </a:rPr>
              <a:t> Duration of Rides Visualizations</a:t>
            </a:r>
          </a:p>
          <a:p>
            <a:pPr marL="342900" marR="0" indent="-34290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000" b="1" i="1" dirty="0">
                <a:effectLst/>
                <a:ea typeface="Calibri" panose="020F0502020204030204" pitchFamily="34" charset="0"/>
              </a:rPr>
              <a:t>Income Analysis Visualizations </a:t>
            </a:r>
          </a:p>
          <a:p>
            <a:pPr marL="342900" marR="0" indent="-34290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l-GR" sz="2000" b="1" dirty="0">
                <a:effectLst/>
                <a:ea typeface="Times New Roman" panose="02020603050405020304" pitchFamily="18" charset="0"/>
              </a:rPr>
              <a:t>Interactive </a:t>
            </a:r>
            <a:r>
              <a:rPr lang="en-US" sz="2000" b="1" dirty="0">
                <a:effectLst/>
                <a:ea typeface="Times New Roman" panose="02020603050405020304" pitchFamily="18" charset="0"/>
              </a:rPr>
              <a:t>Visualization</a:t>
            </a:r>
            <a:endParaRPr lang="el-GR" sz="2000" dirty="0">
              <a:effectLst/>
              <a:ea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7329ED-C5B7-D18B-CD41-52DE5C079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872" y="4391943"/>
            <a:ext cx="3476695" cy="193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286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9C8DD5-6045-FAD7-3F54-1C6DAC77C117}"/>
              </a:ext>
            </a:extLst>
          </p:cNvPr>
          <p:cNvSpPr txBox="1"/>
          <p:nvPr/>
        </p:nvSpPr>
        <p:spPr>
          <a:xfrm>
            <a:off x="0" y="393289"/>
            <a:ext cx="12192000" cy="531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dirty="0">
                <a:effectLst/>
                <a:ea typeface="Calibri" panose="020F0502020204030204" pitchFamily="34" charset="0"/>
              </a:rPr>
              <a:t>Dataset</a:t>
            </a:r>
            <a:r>
              <a:rPr lang="en-US" sz="2400" b="1" dirty="0">
                <a:effectLst/>
                <a:ea typeface="Calibri" panose="020F0502020204030204" pitchFamily="34" charset="0"/>
              </a:rPr>
              <a:t> </a:t>
            </a:r>
            <a:r>
              <a:rPr lang="en-US" sz="2800" b="1" dirty="0">
                <a:effectLst/>
                <a:ea typeface="Calibri" panose="020F0502020204030204" pitchFamily="34" charset="0"/>
              </a:rPr>
              <a:t>Preprocessing</a:t>
            </a:r>
            <a:endParaRPr lang="el-GR" sz="2400" dirty="0">
              <a:effectLst/>
              <a:ea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C43E79-37C2-FC31-D529-132D2B1C3C88}"/>
              </a:ext>
            </a:extLst>
          </p:cNvPr>
          <p:cNvSpPr txBox="1"/>
          <p:nvPr/>
        </p:nvSpPr>
        <p:spPr>
          <a:xfrm>
            <a:off x="850490" y="1550294"/>
            <a:ext cx="1049101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Manipulation</a:t>
            </a:r>
          </a:p>
          <a:p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 script was required to merge multiple .zip files into a final .csv file to consolidate all the data into a single file.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We created new columns to calculate the duration of each ride.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Trips with negative durations were removed from the dataset.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 function was defined to transform ride times into pricing structures.</a:t>
            </a:r>
          </a:p>
        </p:txBody>
      </p:sp>
    </p:spTree>
    <p:extLst>
      <p:ext uri="{BB962C8B-B14F-4D97-AF65-F5344CB8AC3E}">
        <p14:creationId xmlns:p14="http://schemas.microsoft.com/office/powerpoint/2010/main" val="693688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02F0B9-D59B-3D55-BF9B-5BBAC555E2BB}"/>
              </a:ext>
            </a:extLst>
          </p:cNvPr>
          <p:cNvSpPr txBox="1"/>
          <p:nvPr/>
        </p:nvSpPr>
        <p:spPr>
          <a:xfrm>
            <a:off x="545690" y="1591462"/>
            <a:ext cx="1110062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Issues</a:t>
            </a:r>
          </a:p>
          <a:p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The scatter plot required data aggregation due to the large volume of data.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The use of the label "docked" bikes for only one month in the entire dataset was assumed to be incorrect, leading to their reclassification as "classic" bikes.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Both Tableau and R encountered issues with the dataset size, causing join operations with other datasets (such as map coordinates) to fail.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The dataset contained huge outliers, such as ride durations extending beyond a month, which were deemed improbable and required handling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F56359-C439-1CE7-DDBD-AD822F347CB4}"/>
              </a:ext>
            </a:extLst>
          </p:cNvPr>
          <p:cNvSpPr txBox="1"/>
          <p:nvPr/>
        </p:nvSpPr>
        <p:spPr>
          <a:xfrm>
            <a:off x="0" y="393289"/>
            <a:ext cx="12192000" cy="531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dirty="0">
                <a:effectLst/>
                <a:ea typeface="Calibri" panose="020F0502020204030204" pitchFamily="34" charset="0"/>
              </a:rPr>
              <a:t>Dataset</a:t>
            </a:r>
            <a:r>
              <a:rPr lang="en-US" sz="2400" b="1" dirty="0">
                <a:effectLst/>
                <a:ea typeface="Calibri" panose="020F0502020204030204" pitchFamily="34" charset="0"/>
              </a:rPr>
              <a:t> </a:t>
            </a:r>
            <a:r>
              <a:rPr lang="en-US" sz="2800" b="1" dirty="0">
                <a:effectLst/>
                <a:ea typeface="Calibri" panose="020F0502020204030204" pitchFamily="34" charset="0"/>
              </a:rPr>
              <a:t>Preprocessing</a:t>
            </a:r>
            <a:endParaRPr lang="el-GR" sz="2400" dirty="0">
              <a:effectLst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082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0ABAAB-E152-0E5F-61D9-3F2A147FF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34" y="1056967"/>
            <a:ext cx="11012129" cy="58010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0B6E1C-B0ED-885B-FE4D-7DF090732590}"/>
              </a:ext>
            </a:extLst>
          </p:cNvPr>
          <p:cNvSpPr txBox="1"/>
          <p:nvPr/>
        </p:nvSpPr>
        <p:spPr>
          <a:xfrm>
            <a:off x="0" y="12675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Stations</a:t>
            </a:r>
            <a:endParaRPr lang="el-GR" sz="2800" b="1" dirty="0"/>
          </a:p>
        </p:txBody>
      </p:sp>
    </p:spTree>
    <p:extLst>
      <p:ext uri="{BB962C8B-B14F-4D97-AF65-F5344CB8AC3E}">
        <p14:creationId xmlns:p14="http://schemas.microsoft.com/office/powerpoint/2010/main" val="2883105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81E772-7A1A-862E-60AF-8735A8BD1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00" y="771833"/>
            <a:ext cx="10962968" cy="60861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C309BF-E6F6-0AE1-D32B-B5D8253913C7}"/>
              </a:ext>
            </a:extLst>
          </p:cNvPr>
          <p:cNvSpPr txBox="1"/>
          <p:nvPr/>
        </p:nvSpPr>
        <p:spPr>
          <a:xfrm>
            <a:off x="0" y="12675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Stations</a:t>
            </a:r>
            <a:endParaRPr lang="el-GR" sz="2800" b="1" dirty="0"/>
          </a:p>
        </p:txBody>
      </p:sp>
    </p:spTree>
    <p:extLst>
      <p:ext uri="{BB962C8B-B14F-4D97-AF65-F5344CB8AC3E}">
        <p14:creationId xmlns:p14="http://schemas.microsoft.com/office/powerpoint/2010/main" val="3215025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FBCFD2-6DBC-6AA4-5D2C-0D4819980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25" y="913172"/>
            <a:ext cx="11444749" cy="59448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C9699E-3743-98E6-DC4E-8264B3F3128F}"/>
              </a:ext>
            </a:extLst>
          </p:cNvPr>
          <p:cNvSpPr txBox="1"/>
          <p:nvPr/>
        </p:nvSpPr>
        <p:spPr>
          <a:xfrm>
            <a:off x="0" y="12675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Stations</a:t>
            </a:r>
            <a:endParaRPr lang="el-GR" sz="2800" b="1" dirty="0"/>
          </a:p>
        </p:txBody>
      </p:sp>
    </p:spTree>
    <p:extLst>
      <p:ext uri="{BB962C8B-B14F-4D97-AF65-F5344CB8AC3E}">
        <p14:creationId xmlns:p14="http://schemas.microsoft.com/office/powerpoint/2010/main" val="2240972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B69EE0-28D8-73CF-3453-11F44AE25A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8" b="1"/>
          <a:stretch/>
        </p:blipFill>
        <p:spPr>
          <a:xfrm>
            <a:off x="1588335" y="972273"/>
            <a:ext cx="9685407" cy="58857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079064-358E-ED61-AEE3-83D44FFBE5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23" t="196" r="-523"/>
          <a:stretch/>
        </p:blipFill>
        <p:spPr>
          <a:xfrm>
            <a:off x="1588334" y="972273"/>
            <a:ext cx="9685407" cy="588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E73D72-5BC9-6CC5-E151-41B4061AF60B}"/>
              </a:ext>
            </a:extLst>
          </p:cNvPr>
          <p:cNvSpPr txBox="1"/>
          <p:nvPr/>
        </p:nvSpPr>
        <p:spPr>
          <a:xfrm>
            <a:off x="1" y="109094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Interactive Visualizations – Stations</a:t>
            </a:r>
            <a:endParaRPr lang="el-GR" sz="2800" b="1" dirty="0"/>
          </a:p>
        </p:txBody>
      </p:sp>
    </p:spTree>
    <p:extLst>
      <p:ext uri="{BB962C8B-B14F-4D97-AF65-F5344CB8AC3E}">
        <p14:creationId xmlns:p14="http://schemas.microsoft.com/office/powerpoint/2010/main" val="24719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606</Words>
  <Application>Microsoft Office PowerPoint</Application>
  <PresentationFormat>Ευρεία οθόνη</PresentationFormat>
  <Paragraphs>99</Paragraphs>
  <Slides>22</Slides>
  <Notes>1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6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22</vt:i4>
      </vt:variant>
    </vt:vector>
  </HeadingPairs>
  <TitlesOfParts>
    <vt:vector size="29" baseType="lpstr">
      <vt:lpstr>Aptos</vt:lpstr>
      <vt:lpstr>Aptos Display</vt:lpstr>
      <vt:lpstr>Arial</vt:lpstr>
      <vt:lpstr>Calibri</vt:lpstr>
      <vt:lpstr>Times New Roman</vt:lpstr>
      <vt:lpstr>Wingdings</vt:lpstr>
      <vt:lpstr>Office Theme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MARIA GRAMMATIKOPOULOU</dc:creator>
  <cp:lastModifiedBy>Rafail Mpalis</cp:lastModifiedBy>
  <cp:revision>45</cp:revision>
  <dcterms:created xsi:type="dcterms:W3CDTF">2024-06-17T10:07:23Z</dcterms:created>
  <dcterms:modified xsi:type="dcterms:W3CDTF">2024-06-17T18:45:42Z</dcterms:modified>
</cp:coreProperties>
</file>